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6" r:id="rId5"/>
    <p:sldId id="258" r:id="rId6"/>
    <p:sldId id="259" r:id="rId7"/>
    <p:sldId id="260" r:id="rId8"/>
    <p:sldId id="261" r:id="rId9"/>
    <p:sldId id="262" r:id="rId10"/>
    <p:sldId id="265" r:id="rId11"/>
    <p:sldId id="271" r:id="rId12"/>
    <p:sldId id="272" r:id="rId13"/>
    <p:sldId id="273" r:id="rId14"/>
    <p:sldId id="274" r:id="rId15"/>
    <p:sldId id="292" r:id="rId16"/>
    <p:sldId id="275" r:id="rId17"/>
    <p:sldId id="276" r:id="rId18"/>
    <p:sldId id="277" r:id="rId19"/>
    <p:sldId id="278" r:id="rId20"/>
    <p:sldId id="279" r:id="rId21"/>
    <p:sldId id="294" r:id="rId22"/>
    <p:sldId id="296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01" autoAdjust="0"/>
  </p:normalViewPr>
  <p:slideViewPr>
    <p:cSldViewPr>
      <p:cViewPr varScale="1">
        <p:scale>
          <a:sx n="73" d="100"/>
          <a:sy n="73" d="100"/>
        </p:scale>
        <p:origin x="-1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40F64-7DE3-424D-84EF-908E0D64903D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1EE6EF-7DD4-46B1-B72B-F5F83C454FE5}">
      <dgm:prSet custT="1"/>
      <dgm:spPr/>
      <dgm:t>
        <a:bodyPr/>
        <a:lstStyle/>
        <a:p>
          <a:pPr rtl="0"/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Образовательная программа дошкольного образования МБДОУ  детский сад «Родничок» для детей разработана в соответствии с: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CAB7B017-53F4-4D40-8C01-468D94B55E8E}" type="parTrans" cxnId="{CA9FF01E-3D7E-4BD7-B876-71D5F17CED07}">
      <dgm:prSet/>
      <dgm:spPr/>
      <dgm:t>
        <a:bodyPr/>
        <a:lstStyle/>
        <a:p>
          <a:endParaRPr lang="ru-RU"/>
        </a:p>
      </dgm:t>
    </dgm:pt>
    <dgm:pt modelId="{5627141A-952A-4BEF-B084-24717B0B52C2}" type="sibTrans" cxnId="{CA9FF01E-3D7E-4BD7-B876-71D5F17CED07}">
      <dgm:prSet/>
      <dgm:spPr/>
      <dgm:t>
        <a:bodyPr/>
        <a:lstStyle/>
        <a:p>
          <a:endParaRPr lang="ru-RU"/>
        </a:p>
      </dgm:t>
    </dgm:pt>
    <dgm:pt modelId="{C8D8F93C-C47D-443D-9AE0-F4186A3F7EAF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-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Федеральным законом от 29 декабря 2012г. № 273-ФЗ «Об образовании в Российской Федерации»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AD561AA7-60BA-4B45-9DA6-B8DC519BB96D}" type="parTrans" cxnId="{0365E890-7BE9-4DE9-92DB-C7DA96273461}">
      <dgm:prSet/>
      <dgm:spPr/>
      <dgm:t>
        <a:bodyPr/>
        <a:lstStyle/>
        <a:p>
          <a:endParaRPr lang="ru-RU"/>
        </a:p>
      </dgm:t>
    </dgm:pt>
    <dgm:pt modelId="{02ACB93C-3E30-4C53-9EEA-777BF47F4632}" type="sibTrans" cxnId="{0365E890-7BE9-4DE9-92DB-C7DA96273461}">
      <dgm:prSet/>
      <dgm:spPr/>
      <dgm:t>
        <a:bodyPr/>
        <a:lstStyle/>
        <a:p>
          <a:endParaRPr lang="ru-RU"/>
        </a:p>
      </dgm:t>
    </dgm:pt>
    <dgm:pt modelId="{19453805-143C-4812-B392-760D46EFB5A5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-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«Федеральным государственным  образовательным стандартом  дошкольного образования». Приказ Министерства образования и науки Российской Федерации от 17 октября 2013 г. № 1155</a:t>
          </a:r>
          <a:r>
            <a:rPr lang="ru-RU" sz="500" dirty="0" smtClean="0">
              <a:solidFill>
                <a:schemeClr val="accent2">
                  <a:lumMod val="75000"/>
                </a:schemeClr>
              </a:solidFill>
            </a:rPr>
            <a:t>;</a:t>
          </a:r>
          <a:endParaRPr lang="ru-RU" sz="500" dirty="0">
            <a:solidFill>
              <a:schemeClr val="accent2">
                <a:lumMod val="75000"/>
              </a:schemeClr>
            </a:solidFill>
          </a:endParaRPr>
        </a:p>
      </dgm:t>
    </dgm:pt>
    <dgm:pt modelId="{5AF3226B-903C-40F8-8979-EDB7A584F584}" type="parTrans" cxnId="{D41C70C6-90BC-4FDD-8BD2-701F3BB245ED}">
      <dgm:prSet/>
      <dgm:spPr/>
      <dgm:t>
        <a:bodyPr/>
        <a:lstStyle/>
        <a:p>
          <a:endParaRPr lang="ru-RU"/>
        </a:p>
      </dgm:t>
    </dgm:pt>
    <dgm:pt modelId="{A5C0EFB2-D3FE-4CBE-94BE-C65B6E891A3A}" type="sibTrans" cxnId="{D41C70C6-90BC-4FDD-8BD2-701F3BB245ED}">
      <dgm:prSet/>
      <dgm:spPr/>
      <dgm:t>
        <a:bodyPr/>
        <a:lstStyle/>
        <a:p>
          <a:endParaRPr lang="ru-RU"/>
        </a:p>
      </dgm:t>
    </dgm:pt>
    <dgm:pt modelId="{915E834F-93CA-4BAB-BE09-BA7C8FBBF379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-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Постановлением Главного государственного санитарного врача Российской Федерации от 15.05. 2013 г. № 26 г. Москва «Об утверждении </a:t>
          </a:r>
          <a:r>
            <a:rPr lang="ru-RU" sz="1400" dirty="0" err="1" smtClean="0">
              <a:solidFill>
                <a:schemeClr val="accent2">
                  <a:lumMod val="75000"/>
                </a:schemeClr>
              </a:solidFill>
            </a:rPr>
            <a:t>СанПиН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 2.4.1.3049-13;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F0C31ED1-A6EB-45AC-AEC6-EE1C9BDEC026}" type="parTrans" cxnId="{9F20BB02-0028-477E-BFD1-7541238D18F7}">
      <dgm:prSet/>
      <dgm:spPr/>
      <dgm:t>
        <a:bodyPr/>
        <a:lstStyle/>
        <a:p>
          <a:endParaRPr lang="ru-RU"/>
        </a:p>
      </dgm:t>
    </dgm:pt>
    <dgm:pt modelId="{46FFA0D3-9E31-443D-B63D-E5C8621208D0}" type="sibTrans" cxnId="{9F20BB02-0028-477E-BFD1-7541238D18F7}">
      <dgm:prSet/>
      <dgm:spPr/>
      <dgm:t>
        <a:bodyPr/>
        <a:lstStyle/>
        <a:p>
          <a:endParaRPr lang="ru-RU"/>
        </a:p>
      </dgm:t>
    </dgm:pt>
    <dgm:pt modelId="{E268D5D9-7561-448C-AA9B-332FFE8FD241}">
      <dgm:prSet/>
      <dgm:spPr/>
      <dgm:t>
        <a:bodyPr/>
        <a:lstStyle/>
        <a:p>
          <a:pPr rtl="0"/>
          <a:endParaRPr lang="ru-RU" dirty="0"/>
        </a:p>
      </dgm:t>
    </dgm:pt>
    <dgm:pt modelId="{D373B27A-5986-465C-B70B-50F6AC3F0E4C}" type="parTrans" cxnId="{F7DEC66A-B1B0-4EB3-8075-1142A290E936}">
      <dgm:prSet/>
      <dgm:spPr/>
      <dgm:t>
        <a:bodyPr/>
        <a:lstStyle/>
        <a:p>
          <a:endParaRPr lang="ru-RU"/>
        </a:p>
      </dgm:t>
    </dgm:pt>
    <dgm:pt modelId="{142EE18F-74C8-44C6-A801-866149FFDAE8}" type="sibTrans" cxnId="{F7DEC66A-B1B0-4EB3-8075-1142A290E936}">
      <dgm:prSet/>
      <dgm:spPr/>
      <dgm:t>
        <a:bodyPr/>
        <a:lstStyle/>
        <a:p>
          <a:endParaRPr lang="ru-RU"/>
        </a:p>
      </dgm:t>
    </dgm:pt>
    <dgm:pt modelId="{64AF4181-50CF-4D0B-9DA0-0ECEFB76F9FC}" type="pres">
      <dgm:prSet presAssocID="{F5B40F64-7DE3-424D-84EF-908E0D6490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1AE0DB-2D26-40F2-9230-9EB5280566A5}" type="pres">
      <dgm:prSet presAssocID="{F5B40F64-7DE3-424D-84EF-908E0D64903D}" presName="dummy" presStyleCnt="0"/>
      <dgm:spPr/>
    </dgm:pt>
    <dgm:pt modelId="{BEAAF1D8-0E63-4132-8DD0-7A88AC04A1DC}" type="pres">
      <dgm:prSet presAssocID="{F5B40F64-7DE3-424D-84EF-908E0D64903D}" presName="linH" presStyleCnt="0"/>
      <dgm:spPr/>
    </dgm:pt>
    <dgm:pt modelId="{3265AB4B-EF98-4F71-9D34-3850EB9E1C06}" type="pres">
      <dgm:prSet presAssocID="{F5B40F64-7DE3-424D-84EF-908E0D64903D}" presName="padding1" presStyleCnt="0"/>
      <dgm:spPr/>
    </dgm:pt>
    <dgm:pt modelId="{EEB0462C-B217-467F-A118-70130DCC8A1A}" type="pres">
      <dgm:prSet presAssocID="{C81EE6EF-7DD4-46B1-B72B-F5F83C454FE5}" presName="linV" presStyleCnt="0"/>
      <dgm:spPr/>
    </dgm:pt>
    <dgm:pt modelId="{ACF3B3FA-01F8-49F3-B43A-85C4DD8EBB80}" type="pres">
      <dgm:prSet presAssocID="{C81EE6EF-7DD4-46B1-B72B-F5F83C454FE5}" presName="spVertical1" presStyleCnt="0"/>
      <dgm:spPr/>
    </dgm:pt>
    <dgm:pt modelId="{CE63FA87-E89E-4D13-BB16-44C64369E10A}" type="pres">
      <dgm:prSet presAssocID="{C81EE6EF-7DD4-46B1-B72B-F5F83C454FE5}" presName="parTx" presStyleLbl="revTx" presStyleIdx="0" presStyleCnt="5" custScaleX="212254" custScaleY="2592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7FDD9-F2AA-49BB-8456-98B2174EC57F}" type="pres">
      <dgm:prSet presAssocID="{C81EE6EF-7DD4-46B1-B72B-F5F83C454FE5}" presName="spVertical2" presStyleCnt="0"/>
      <dgm:spPr/>
    </dgm:pt>
    <dgm:pt modelId="{17C6F484-8B88-477C-BF61-471FE839E665}" type="pres">
      <dgm:prSet presAssocID="{C81EE6EF-7DD4-46B1-B72B-F5F83C454FE5}" presName="spVertical3" presStyleCnt="0"/>
      <dgm:spPr/>
    </dgm:pt>
    <dgm:pt modelId="{8E85EAF2-CD5F-4F35-9A2A-A7E14DB02689}" type="pres">
      <dgm:prSet presAssocID="{5627141A-952A-4BEF-B084-24717B0B52C2}" presName="space" presStyleCnt="0"/>
      <dgm:spPr/>
    </dgm:pt>
    <dgm:pt modelId="{2BB18524-E5DB-4848-9C78-5FD96EC69E23}" type="pres">
      <dgm:prSet presAssocID="{C8D8F93C-C47D-443D-9AE0-F4186A3F7EAF}" presName="linV" presStyleCnt="0"/>
      <dgm:spPr/>
    </dgm:pt>
    <dgm:pt modelId="{8CEF13CA-809B-46EE-A9F9-49117B0138C2}" type="pres">
      <dgm:prSet presAssocID="{C8D8F93C-C47D-443D-9AE0-F4186A3F7EAF}" presName="spVertical1" presStyleCnt="0"/>
      <dgm:spPr/>
    </dgm:pt>
    <dgm:pt modelId="{A4223E5F-90E3-4182-9FAD-F31EA6CC9C51}" type="pres">
      <dgm:prSet presAssocID="{C8D8F93C-C47D-443D-9AE0-F4186A3F7EAF}" presName="parTx" presStyleLbl="revTx" presStyleIdx="1" presStyleCnt="5" custScaleX="205947" custScaleY="2592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BEEE4B-F460-421D-B4D7-E05E3E40A4DB}" type="pres">
      <dgm:prSet presAssocID="{C8D8F93C-C47D-443D-9AE0-F4186A3F7EAF}" presName="spVertical2" presStyleCnt="0"/>
      <dgm:spPr/>
    </dgm:pt>
    <dgm:pt modelId="{67A0BC3A-AEC9-48A9-A459-F09FD4C52404}" type="pres">
      <dgm:prSet presAssocID="{C8D8F93C-C47D-443D-9AE0-F4186A3F7EAF}" presName="spVertical3" presStyleCnt="0"/>
      <dgm:spPr/>
    </dgm:pt>
    <dgm:pt modelId="{61E66349-19A1-4BCA-9A0B-A68D2B2649B5}" type="pres">
      <dgm:prSet presAssocID="{02ACB93C-3E30-4C53-9EEA-777BF47F4632}" presName="space" presStyleCnt="0"/>
      <dgm:spPr/>
    </dgm:pt>
    <dgm:pt modelId="{DEA404B6-3ABB-4980-BAD5-FBA1E79C04BC}" type="pres">
      <dgm:prSet presAssocID="{19453805-143C-4812-B392-760D46EFB5A5}" presName="linV" presStyleCnt="0"/>
      <dgm:spPr/>
    </dgm:pt>
    <dgm:pt modelId="{217660F2-ACC3-41CC-80C2-4D00F4B70972}" type="pres">
      <dgm:prSet presAssocID="{19453805-143C-4812-B392-760D46EFB5A5}" presName="spVertical1" presStyleCnt="0"/>
      <dgm:spPr/>
    </dgm:pt>
    <dgm:pt modelId="{143DCC4A-5EB4-48E3-B291-2633B182D6E5}" type="pres">
      <dgm:prSet presAssocID="{19453805-143C-4812-B392-760D46EFB5A5}" presName="parTx" presStyleLbl="revTx" presStyleIdx="2" presStyleCnt="5" custScaleX="247386" custScaleY="2592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7A356D-8D88-4C90-8C19-CD4263AD4687}" type="pres">
      <dgm:prSet presAssocID="{19453805-143C-4812-B392-760D46EFB5A5}" presName="spVertical2" presStyleCnt="0"/>
      <dgm:spPr/>
    </dgm:pt>
    <dgm:pt modelId="{673A17BD-CE1F-4983-B8AF-F6FC32DB86B8}" type="pres">
      <dgm:prSet presAssocID="{19453805-143C-4812-B392-760D46EFB5A5}" presName="spVertical3" presStyleCnt="0"/>
      <dgm:spPr/>
    </dgm:pt>
    <dgm:pt modelId="{05921C7E-8449-40F4-AD12-978390DBDA98}" type="pres">
      <dgm:prSet presAssocID="{A5C0EFB2-D3FE-4CBE-94BE-C65B6E891A3A}" presName="space" presStyleCnt="0"/>
      <dgm:spPr/>
    </dgm:pt>
    <dgm:pt modelId="{6A02747E-BFB3-4EA6-8354-51D943B9FC2B}" type="pres">
      <dgm:prSet presAssocID="{915E834F-93CA-4BAB-BE09-BA7C8FBBF379}" presName="linV" presStyleCnt="0"/>
      <dgm:spPr/>
    </dgm:pt>
    <dgm:pt modelId="{AEE3665D-5247-489F-B951-7DB4644495F3}" type="pres">
      <dgm:prSet presAssocID="{915E834F-93CA-4BAB-BE09-BA7C8FBBF379}" presName="spVertical1" presStyleCnt="0"/>
      <dgm:spPr/>
    </dgm:pt>
    <dgm:pt modelId="{7168A48A-809C-429D-B2DE-4DE3EFC5FE31}" type="pres">
      <dgm:prSet presAssocID="{915E834F-93CA-4BAB-BE09-BA7C8FBBF379}" presName="parTx" presStyleLbl="revTx" presStyleIdx="3" presStyleCnt="5" custScaleX="291426" custScaleY="2592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502120-DDD9-4550-8B6B-376BB4DCBD53}" type="pres">
      <dgm:prSet presAssocID="{915E834F-93CA-4BAB-BE09-BA7C8FBBF379}" presName="spVertical2" presStyleCnt="0"/>
      <dgm:spPr/>
    </dgm:pt>
    <dgm:pt modelId="{DF83C00B-C442-4AFB-B803-F8661093C28E}" type="pres">
      <dgm:prSet presAssocID="{915E834F-93CA-4BAB-BE09-BA7C8FBBF379}" presName="spVertical3" presStyleCnt="0"/>
      <dgm:spPr/>
    </dgm:pt>
    <dgm:pt modelId="{BF9D96CC-5EF2-4322-86FB-90228B22EFF2}" type="pres">
      <dgm:prSet presAssocID="{46FFA0D3-9E31-443D-B63D-E5C8621208D0}" presName="space" presStyleCnt="0"/>
      <dgm:spPr/>
    </dgm:pt>
    <dgm:pt modelId="{65168C0A-818A-4922-9B13-F93E9CAF0D96}" type="pres">
      <dgm:prSet presAssocID="{E268D5D9-7561-448C-AA9B-332FFE8FD241}" presName="linV" presStyleCnt="0"/>
      <dgm:spPr/>
    </dgm:pt>
    <dgm:pt modelId="{14C84A49-62EA-411D-AD10-AC13B9A3D5DA}" type="pres">
      <dgm:prSet presAssocID="{E268D5D9-7561-448C-AA9B-332FFE8FD241}" presName="spVertical1" presStyleCnt="0"/>
      <dgm:spPr/>
    </dgm:pt>
    <dgm:pt modelId="{B1E5BE3E-D0E4-4445-A984-F175B56820FA}" type="pres">
      <dgm:prSet presAssocID="{E268D5D9-7561-448C-AA9B-332FFE8FD241}" presName="parTx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15883E-1089-4BDF-9034-F925937A372D}" type="pres">
      <dgm:prSet presAssocID="{E268D5D9-7561-448C-AA9B-332FFE8FD241}" presName="spVertical2" presStyleCnt="0"/>
      <dgm:spPr/>
    </dgm:pt>
    <dgm:pt modelId="{267DA632-0B96-43C4-AEFA-954BF3560F30}" type="pres">
      <dgm:prSet presAssocID="{E268D5D9-7561-448C-AA9B-332FFE8FD241}" presName="spVertical3" presStyleCnt="0"/>
      <dgm:spPr/>
    </dgm:pt>
    <dgm:pt modelId="{2484D8DE-875E-4D61-8A5F-D88FA73CA694}" type="pres">
      <dgm:prSet presAssocID="{F5B40F64-7DE3-424D-84EF-908E0D64903D}" presName="padding2" presStyleCnt="0"/>
      <dgm:spPr/>
    </dgm:pt>
    <dgm:pt modelId="{18B38315-32F2-4B71-85D7-5793AB87E714}" type="pres">
      <dgm:prSet presAssocID="{F5B40F64-7DE3-424D-84EF-908E0D64903D}" presName="negArrow" presStyleCnt="0"/>
      <dgm:spPr/>
    </dgm:pt>
    <dgm:pt modelId="{5CE0105E-3D63-4330-AB2B-6BCD35E1621A}" type="pres">
      <dgm:prSet presAssocID="{F5B40F64-7DE3-424D-84EF-908E0D64903D}" presName="backgroundArrow" presStyleLbl="node1" presStyleIdx="0" presStyleCnt="1" custScaleY="521810" custLinFactNeighborX="-67" custLinFactNeighborY="13680"/>
      <dgm:spPr>
        <a:solidFill>
          <a:schemeClr val="accent3">
            <a:lumMod val="40000"/>
            <a:lumOff val="60000"/>
          </a:schemeClr>
        </a:solidFill>
      </dgm:spPr>
    </dgm:pt>
  </dgm:ptLst>
  <dgm:cxnLst>
    <dgm:cxn modelId="{7DBBF301-06BC-47D4-A5C5-4070E7695960}" type="presOf" srcId="{E268D5D9-7561-448C-AA9B-332FFE8FD241}" destId="{B1E5BE3E-D0E4-4445-A984-F175B56820FA}" srcOrd="0" destOrd="0" presId="urn:microsoft.com/office/officeart/2005/8/layout/hProcess3"/>
    <dgm:cxn modelId="{B50783B9-2C9B-4D8A-ADAB-444259A94142}" type="presOf" srcId="{F5B40F64-7DE3-424D-84EF-908E0D64903D}" destId="{64AF4181-50CF-4D0B-9DA0-0ECEFB76F9FC}" srcOrd="0" destOrd="0" presId="urn:microsoft.com/office/officeart/2005/8/layout/hProcess3"/>
    <dgm:cxn modelId="{28EEDC59-BA29-4536-9F7D-5EFAADA21A31}" type="presOf" srcId="{C8D8F93C-C47D-443D-9AE0-F4186A3F7EAF}" destId="{A4223E5F-90E3-4182-9FAD-F31EA6CC9C51}" srcOrd="0" destOrd="0" presId="urn:microsoft.com/office/officeart/2005/8/layout/hProcess3"/>
    <dgm:cxn modelId="{892E3B14-275B-42EE-9503-540B0ACCD6A2}" type="presOf" srcId="{19453805-143C-4812-B392-760D46EFB5A5}" destId="{143DCC4A-5EB4-48E3-B291-2633B182D6E5}" srcOrd="0" destOrd="0" presId="urn:microsoft.com/office/officeart/2005/8/layout/hProcess3"/>
    <dgm:cxn modelId="{F7DEC66A-B1B0-4EB3-8075-1142A290E936}" srcId="{F5B40F64-7DE3-424D-84EF-908E0D64903D}" destId="{E268D5D9-7561-448C-AA9B-332FFE8FD241}" srcOrd="4" destOrd="0" parTransId="{D373B27A-5986-465C-B70B-50F6AC3F0E4C}" sibTransId="{142EE18F-74C8-44C6-A801-866149FFDAE8}"/>
    <dgm:cxn modelId="{0365E890-7BE9-4DE9-92DB-C7DA96273461}" srcId="{F5B40F64-7DE3-424D-84EF-908E0D64903D}" destId="{C8D8F93C-C47D-443D-9AE0-F4186A3F7EAF}" srcOrd="1" destOrd="0" parTransId="{AD561AA7-60BA-4B45-9DA6-B8DC519BB96D}" sibTransId="{02ACB93C-3E30-4C53-9EEA-777BF47F4632}"/>
    <dgm:cxn modelId="{E3A728BF-1E8C-40E3-A20B-EA8B6A7CC05F}" type="presOf" srcId="{C81EE6EF-7DD4-46B1-B72B-F5F83C454FE5}" destId="{CE63FA87-E89E-4D13-BB16-44C64369E10A}" srcOrd="0" destOrd="0" presId="urn:microsoft.com/office/officeart/2005/8/layout/hProcess3"/>
    <dgm:cxn modelId="{CA9FF01E-3D7E-4BD7-B876-71D5F17CED07}" srcId="{F5B40F64-7DE3-424D-84EF-908E0D64903D}" destId="{C81EE6EF-7DD4-46B1-B72B-F5F83C454FE5}" srcOrd="0" destOrd="0" parTransId="{CAB7B017-53F4-4D40-8C01-468D94B55E8E}" sibTransId="{5627141A-952A-4BEF-B084-24717B0B52C2}"/>
    <dgm:cxn modelId="{6B27A148-8F42-4F81-8C5A-D4ED0153DAD2}" type="presOf" srcId="{915E834F-93CA-4BAB-BE09-BA7C8FBBF379}" destId="{7168A48A-809C-429D-B2DE-4DE3EFC5FE31}" srcOrd="0" destOrd="0" presId="urn:microsoft.com/office/officeart/2005/8/layout/hProcess3"/>
    <dgm:cxn modelId="{9F20BB02-0028-477E-BFD1-7541238D18F7}" srcId="{F5B40F64-7DE3-424D-84EF-908E0D64903D}" destId="{915E834F-93CA-4BAB-BE09-BA7C8FBBF379}" srcOrd="3" destOrd="0" parTransId="{F0C31ED1-A6EB-45AC-AEC6-EE1C9BDEC026}" sibTransId="{46FFA0D3-9E31-443D-B63D-E5C8621208D0}"/>
    <dgm:cxn modelId="{D41C70C6-90BC-4FDD-8BD2-701F3BB245ED}" srcId="{F5B40F64-7DE3-424D-84EF-908E0D64903D}" destId="{19453805-143C-4812-B392-760D46EFB5A5}" srcOrd="2" destOrd="0" parTransId="{5AF3226B-903C-40F8-8979-EDB7A584F584}" sibTransId="{A5C0EFB2-D3FE-4CBE-94BE-C65B6E891A3A}"/>
    <dgm:cxn modelId="{E371D9A0-1C4D-44E2-9294-164CF39893F8}" type="presParOf" srcId="{64AF4181-50CF-4D0B-9DA0-0ECEFB76F9FC}" destId="{021AE0DB-2D26-40F2-9230-9EB5280566A5}" srcOrd="0" destOrd="0" presId="urn:microsoft.com/office/officeart/2005/8/layout/hProcess3"/>
    <dgm:cxn modelId="{5EA22543-0E4C-4BAF-A95A-FE7A5E834B72}" type="presParOf" srcId="{64AF4181-50CF-4D0B-9DA0-0ECEFB76F9FC}" destId="{BEAAF1D8-0E63-4132-8DD0-7A88AC04A1DC}" srcOrd="1" destOrd="0" presId="urn:microsoft.com/office/officeart/2005/8/layout/hProcess3"/>
    <dgm:cxn modelId="{B7CF05FB-D264-4E80-92A7-9EE97A55107C}" type="presParOf" srcId="{BEAAF1D8-0E63-4132-8DD0-7A88AC04A1DC}" destId="{3265AB4B-EF98-4F71-9D34-3850EB9E1C06}" srcOrd="0" destOrd="0" presId="urn:microsoft.com/office/officeart/2005/8/layout/hProcess3"/>
    <dgm:cxn modelId="{221C027C-0AEF-4A73-B94E-812792041825}" type="presParOf" srcId="{BEAAF1D8-0E63-4132-8DD0-7A88AC04A1DC}" destId="{EEB0462C-B217-467F-A118-70130DCC8A1A}" srcOrd="1" destOrd="0" presId="urn:microsoft.com/office/officeart/2005/8/layout/hProcess3"/>
    <dgm:cxn modelId="{36534918-661E-4742-AB0E-2805F6E52BE7}" type="presParOf" srcId="{EEB0462C-B217-467F-A118-70130DCC8A1A}" destId="{ACF3B3FA-01F8-49F3-B43A-85C4DD8EBB80}" srcOrd="0" destOrd="0" presId="urn:microsoft.com/office/officeart/2005/8/layout/hProcess3"/>
    <dgm:cxn modelId="{415DEB9A-C6DE-4ACF-9FE6-293CB5B5C049}" type="presParOf" srcId="{EEB0462C-B217-467F-A118-70130DCC8A1A}" destId="{CE63FA87-E89E-4D13-BB16-44C64369E10A}" srcOrd="1" destOrd="0" presId="urn:microsoft.com/office/officeart/2005/8/layout/hProcess3"/>
    <dgm:cxn modelId="{D364C52E-22DD-4E0E-83D7-91CC84D86449}" type="presParOf" srcId="{EEB0462C-B217-467F-A118-70130DCC8A1A}" destId="{A687FDD9-F2AA-49BB-8456-98B2174EC57F}" srcOrd="2" destOrd="0" presId="urn:microsoft.com/office/officeart/2005/8/layout/hProcess3"/>
    <dgm:cxn modelId="{58734711-B04D-40CE-BB29-C37E830B1266}" type="presParOf" srcId="{EEB0462C-B217-467F-A118-70130DCC8A1A}" destId="{17C6F484-8B88-477C-BF61-471FE839E665}" srcOrd="3" destOrd="0" presId="urn:microsoft.com/office/officeart/2005/8/layout/hProcess3"/>
    <dgm:cxn modelId="{3EAA3129-88E4-4E7F-BD6E-1603AF26F4AA}" type="presParOf" srcId="{BEAAF1D8-0E63-4132-8DD0-7A88AC04A1DC}" destId="{8E85EAF2-CD5F-4F35-9A2A-A7E14DB02689}" srcOrd="2" destOrd="0" presId="urn:microsoft.com/office/officeart/2005/8/layout/hProcess3"/>
    <dgm:cxn modelId="{77FC7B01-09BA-4467-8134-D276E4CDC61E}" type="presParOf" srcId="{BEAAF1D8-0E63-4132-8DD0-7A88AC04A1DC}" destId="{2BB18524-E5DB-4848-9C78-5FD96EC69E23}" srcOrd="3" destOrd="0" presId="urn:microsoft.com/office/officeart/2005/8/layout/hProcess3"/>
    <dgm:cxn modelId="{42C31968-C2F8-41D1-A116-8585A85FE277}" type="presParOf" srcId="{2BB18524-E5DB-4848-9C78-5FD96EC69E23}" destId="{8CEF13CA-809B-46EE-A9F9-49117B0138C2}" srcOrd="0" destOrd="0" presId="urn:microsoft.com/office/officeart/2005/8/layout/hProcess3"/>
    <dgm:cxn modelId="{806DF530-23F0-435A-96AA-6EC4A2D4671C}" type="presParOf" srcId="{2BB18524-E5DB-4848-9C78-5FD96EC69E23}" destId="{A4223E5F-90E3-4182-9FAD-F31EA6CC9C51}" srcOrd="1" destOrd="0" presId="urn:microsoft.com/office/officeart/2005/8/layout/hProcess3"/>
    <dgm:cxn modelId="{72EDC32A-9D79-4419-B7F2-19BBADCA9E83}" type="presParOf" srcId="{2BB18524-E5DB-4848-9C78-5FD96EC69E23}" destId="{18BEEE4B-F460-421D-B4D7-E05E3E40A4DB}" srcOrd="2" destOrd="0" presId="urn:microsoft.com/office/officeart/2005/8/layout/hProcess3"/>
    <dgm:cxn modelId="{ECCB6281-A703-47BD-AC8F-8A013F1E9803}" type="presParOf" srcId="{2BB18524-E5DB-4848-9C78-5FD96EC69E23}" destId="{67A0BC3A-AEC9-48A9-A459-F09FD4C52404}" srcOrd="3" destOrd="0" presId="urn:microsoft.com/office/officeart/2005/8/layout/hProcess3"/>
    <dgm:cxn modelId="{84EE9504-E7FB-4EA3-AE32-57398B62D8DF}" type="presParOf" srcId="{BEAAF1D8-0E63-4132-8DD0-7A88AC04A1DC}" destId="{61E66349-19A1-4BCA-9A0B-A68D2B2649B5}" srcOrd="4" destOrd="0" presId="urn:microsoft.com/office/officeart/2005/8/layout/hProcess3"/>
    <dgm:cxn modelId="{3C5F9532-B77F-4E3A-8083-A215DA21013E}" type="presParOf" srcId="{BEAAF1D8-0E63-4132-8DD0-7A88AC04A1DC}" destId="{DEA404B6-3ABB-4980-BAD5-FBA1E79C04BC}" srcOrd="5" destOrd="0" presId="urn:microsoft.com/office/officeart/2005/8/layout/hProcess3"/>
    <dgm:cxn modelId="{20063294-DF88-406A-A760-6D554E5E84AF}" type="presParOf" srcId="{DEA404B6-3ABB-4980-BAD5-FBA1E79C04BC}" destId="{217660F2-ACC3-41CC-80C2-4D00F4B70972}" srcOrd="0" destOrd="0" presId="urn:microsoft.com/office/officeart/2005/8/layout/hProcess3"/>
    <dgm:cxn modelId="{053BBBBC-0F10-4FA0-B18F-7D56F6FB4ED4}" type="presParOf" srcId="{DEA404B6-3ABB-4980-BAD5-FBA1E79C04BC}" destId="{143DCC4A-5EB4-48E3-B291-2633B182D6E5}" srcOrd="1" destOrd="0" presId="urn:microsoft.com/office/officeart/2005/8/layout/hProcess3"/>
    <dgm:cxn modelId="{5058F202-37A3-4DCB-9823-E92FB4B6AD31}" type="presParOf" srcId="{DEA404B6-3ABB-4980-BAD5-FBA1E79C04BC}" destId="{2B7A356D-8D88-4C90-8C19-CD4263AD4687}" srcOrd="2" destOrd="0" presId="urn:microsoft.com/office/officeart/2005/8/layout/hProcess3"/>
    <dgm:cxn modelId="{F776B6D7-E77D-4713-890A-AA0213B7096D}" type="presParOf" srcId="{DEA404B6-3ABB-4980-BAD5-FBA1E79C04BC}" destId="{673A17BD-CE1F-4983-B8AF-F6FC32DB86B8}" srcOrd="3" destOrd="0" presId="urn:microsoft.com/office/officeart/2005/8/layout/hProcess3"/>
    <dgm:cxn modelId="{F409714E-6002-48DB-89F2-9C3D8F4D818C}" type="presParOf" srcId="{BEAAF1D8-0E63-4132-8DD0-7A88AC04A1DC}" destId="{05921C7E-8449-40F4-AD12-978390DBDA98}" srcOrd="6" destOrd="0" presId="urn:microsoft.com/office/officeart/2005/8/layout/hProcess3"/>
    <dgm:cxn modelId="{93DFF340-32FE-41CC-AC24-D65A2FAD924D}" type="presParOf" srcId="{BEAAF1D8-0E63-4132-8DD0-7A88AC04A1DC}" destId="{6A02747E-BFB3-4EA6-8354-51D943B9FC2B}" srcOrd="7" destOrd="0" presId="urn:microsoft.com/office/officeart/2005/8/layout/hProcess3"/>
    <dgm:cxn modelId="{E4858917-9177-42DF-92AD-6DC6CC9E3690}" type="presParOf" srcId="{6A02747E-BFB3-4EA6-8354-51D943B9FC2B}" destId="{AEE3665D-5247-489F-B951-7DB4644495F3}" srcOrd="0" destOrd="0" presId="urn:microsoft.com/office/officeart/2005/8/layout/hProcess3"/>
    <dgm:cxn modelId="{2CCC8811-3B67-42F6-892C-273D196D770E}" type="presParOf" srcId="{6A02747E-BFB3-4EA6-8354-51D943B9FC2B}" destId="{7168A48A-809C-429D-B2DE-4DE3EFC5FE31}" srcOrd="1" destOrd="0" presId="urn:microsoft.com/office/officeart/2005/8/layout/hProcess3"/>
    <dgm:cxn modelId="{749F37E2-3791-48F5-9679-D0E66054DEF0}" type="presParOf" srcId="{6A02747E-BFB3-4EA6-8354-51D943B9FC2B}" destId="{68502120-DDD9-4550-8B6B-376BB4DCBD53}" srcOrd="2" destOrd="0" presId="urn:microsoft.com/office/officeart/2005/8/layout/hProcess3"/>
    <dgm:cxn modelId="{035D39C1-2617-4D52-8ECC-044382005A99}" type="presParOf" srcId="{6A02747E-BFB3-4EA6-8354-51D943B9FC2B}" destId="{DF83C00B-C442-4AFB-B803-F8661093C28E}" srcOrd="3" destOrd="0" presId="urn:microsoft.com/office/officeart/2005/8/layout/hProcess3"/>
    <dgm:cxn modelId="{F7358AC0-2D34-46CB-95C8-8A9D5881D61E}" type="presParOf" srcId="{BEAAF1D8-0E63-4132-8DD0-7A88AC04A1DC}" destId="{BF9D96CC-5EF2-4322-86FB-90228B22EFF2}" srcOrd="8" destOrd="0" presId="urn:microsoft.com/office/officeart/2005/8/layout/hProcess3"/>
    <dgm:cxn modelId="{D1D879A1-C942-4FC9-BFFC-2D9FA52E4B13}" type="presParOf" srcId="{BEAAF1D8-0E63-4132-8DD0-7A88AC04A1DC}" destId="{65168C0A-818A-4922-9B13-F93E9CAF0D96}" srcOrd="9" destOrd="0" presId="urn:microsoft.com/office/officeart/2005/8/layout/hProcess3"/>
    <dgm:cxn modelId="{9FEE160B-4470-494B-9779-C579CBE38C85}" type="presParOf" srcId="{65168C0A-818A-4922-9B13-F93E9CAF0D96}" destId="{14C84A49-62EA-411D-AD10-AC13B9A3D5DA}" srcOrd="0" destOrd="0" presId="urn:microsoft.com/office/officeart/2005/8/layout/hProcess3"/>
    <dgm:cxn modelId="{14691205-810F-4A51-B935-FA29456F2B68}" type="presParOf" srcId="{65168C0A-818A-4922-9B13-F93E9CAF0D96}" destId="{B1E5BE3E-D0E4-4445-A984-F175B56820FA}" srcOrd="1" destOrd="0" presId="urn:microsoft.com/office/officeart/2005/8/layout/hProcess3"/>
    <dgm:cxn modelId="{19CCFD1A-6389-48FD-B6B0-7E1F103A0C2B}" type="presParOf" srcId="{65168C0A-818A-4922-9B13-F93E9CAF0D96}" destId="{D915883E-1089-4BDF-9034-F925937A372D}" srcOrd="2" destOrd="0" presId="urn:microsoft.com/office/officeart/2005/8/layout/hProcess3"/>
    <dgm:cxn modelId="{F60BD5C1-A52C-4C53-B579-CBB88859662A}" type="presParOf" srcId="{65168C0A-818A-4922-9B13-F93E9CAF0D96}" destId="{267DA632-0B96-43C4-AEFA-954BF3560F30}" srcOrd="3" destOrd="0" presId="urn:microsoft.com/office/officeart/2005/8/layout/hProcess3"/>
    <dgm:cxn modelId="{28628EF8-51B5-438D-AE2C-5199D28F1BFE}" type="presParOf" srcId="{BEAAF1D8-0E63-4132-8DD0-7A88AC04A1DC}" destId="{2484D8DE-875E-4D61-8A5F-D88FA73CA694}" srcOrd="10" destOrd="0" presId="urn:microsoft.com/office/officeart/2005/8/layout/hProcess3"/>
    <dgm:cxn modelId="{A1D46A51-E393-4303-B6B9-3AEFE3FF691A}" type="presParOf" srcId="{BEAAF1D8-0E63-4132-8DD0-7A88AC04A1DC}" destId="{18B38315-32F2-4B71-85D7-5793AB87E714}" srcOrd="11" destOrd="0" presId="urn:microsoft.com/office/officeart/2005/8/layout/hProcess3"/>
    <dgm:cxn modelId="{473E5592-E7E8-4659-A730-F1266C562966}" type="presParOf" srcId="{BEAAF1D8-0E63-4132-8DD0-7A88AC04A1DC}" destId="{5CE0105E-3D63-4330-AB2B-6BCD35E1621A}" srcOrd="12" destOrd="0" presId="urn:microsoft.com/office/officeart/2005/8/layout/hProcess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740AC7-CF60-469E-8C37-C3B7CFC4E0E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4935AB-D161-4438-9480-FD998660F851}">
      <dgm:prSet custT="1"/>
      <dgm:spPr>
        <a:ln w="38100"/>
      </dgm:spPr>
      <dgm:t>
        <a:bodyPr/>
        <a:lstStyle/>
        <a:p>
          <a:pPr rtl="0"/>
          <a:r>
            <a:rPr lang="ru-RU" sz="1200" b="1" dirty="0" smtClean="0">
              <a:solidFill>
                <a:schemeClr val="accent2">
                  <a:lumMod val="75000"/>
                </a:schemeClr>
              </a:solidFill>
            </a:rPr>
            <a:t>Формирование познавательных интересов и познавательных действий ребенка в различных видах деятельности, поддержка инициативы детей</a:t>
          </a:r>
          <a:endParaRPr lang="ru-RU" sz="1200" b="1" dirty="0">
            <a:solidFill>
              <a:schemeClr val="accent2">
                <a:lumMod val="75000"/>
              </a:schemeClr>
            </a:solidFill>
          </a:endParaRPr>
        </a:p>
      </dgm:t>
    </dgm:pt>
    <dgm:pt modelId="{2E587C28-8D88-441C-99DC-335520623980}" type="parTrans" cxnId="{B574B5D5-EA70-48E1-8885-269FB9495727}">
      <dgm:prSet/>
      <dgm:spPr/>
      <dgm:t>
        <a:bodyPr/>
        <a:lstStyle/>
        <a:p>
          <a:endParaRPr lang="ru-RU"/>
        </a:p>
      </dgm:t>
    </dgm:pt>
    <dgm:pt modelId="{B9B4754D-8526-4F55-8A41-8EF8F87B86BE}" type="sibTrans" cxnId="{B574B5D5-EA70-48E1-8885-269FB9495727}">
      <dgm:prSet/>
      <dgm:spPr/>
      <dgm:t>
        <a:bodyPr/>
        <a:lstStyle/>
        <a:p>
          <a:endParaRPr lang="ru-RU"/>
        </a:p>
      </dgm:t>
    </dgm:pt>
    <dgm:pt modelId="{720F5CFC-B174-474B-AE48-F8313B22A0CF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chemeClr val="accent2">
                  <a:lumMod val="75000"/>
                </a:schemeClr>
              </a:solidFill>
            </a:rPr>
            <a:t>Построение образовательной деятельности на основе индивидуальных особенностей каждого ребенка  </a:t>
          </a:r>
        </a:p>
      </dgm:t>
    </dgm:pt>
    <dgm:pt modelId="{4C5F9FC8-0DE4-479B-8F1E-A93EFDDB917E}" type="parTrans" cxnId="{5BD3DC96-CED1-4EB3-B5C0-F824F18120C1}">
      <dgm:prSet/>
      <dgm:spPr/>
      <dgm:t>
        <a:bodyPr/>
        <a:lstStyle/>
        <a:p>
          <a:endParaRPr lang="ru-RU"/>
        </a:p>
      </dgm:t>
    </dgm:pt>
    <dgm:pt modelId="{91439C5E-BB11-417E-BFD6-705C510B55E6}" type="sibTrans" cxnId="{5BD3DC96-CED1-4EB3-B5C0-F824F18120C1}">
      <dgm:prSet/>
      <dgm:spPr/>
      <dgm:t>
        <a:bodyPr/>
        <a:lstStyle/>
        <a:p>
          <a:endParaRPr lang="ru-RU"/>
        </a:p>
      </dgm:t>
    </dgm:pt>
    <dgm:pt modelId="{51948090-2550-4403-B33C-116CF57D5ECB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chemeClr val="accent2">
                  <a:lumMod val="75000"/>
                </a:schemeClr>
              </a:solidFill>
            </a:rPr>
            <a:t>Возрастная адекватность дошкольного образования (соответствие условий, требований, методов возрасту и особенностям развития) </a:t>
          </a:r>
        </a:p>
      </dgm:t>
    </dgm:pt>
    <dgm:pt modelId="{63DEF005-8D09-4CA4-BF9A-11318C1C666F}" type="parTrans" cxnId="{5E8E5773-6270-4600-B782-C5A6E870467E}">
      <dgm:prSet/>
      <dgm:spPr/>
      <dgm:t>
        <a:bodyPr/>
        <a:lstStyle/>
        <a:p>
          <a:endParaRPr lang="ru-RU"/>
        </a:p>
      </dgm:t>
    </dgm:pt>
    <dgm:pt modelId="{5D199984-F480-434A-98D1-478FF9558CB8}" type="sibTrans" cxnId="{5E8E5773-6270-4600-B782-C5A6E870467E}">
      <dgm:prSet/>
      <dgm:spPr/>
      <dgm:t>
        <a:bodyPr/>
        <a:lstStyle/>
        <a:p>
          <a:endParaRPr lang="ru-RU"/>
        </a:p>
      </dgm:t>
    </dgm:pt>
    <dgm:pt modelId="{8072B32A-A6E8-4E0F-AE69-950B862CA6F7}">
      <dgm:prSet custT="1"/>
      <dgm:spPr>
        <a:ln w="38100"/>
      </dgm:spPr>
      <dgm:t>
        <a:bodyPr/>
        <a:lstStyle/>
        <a:p>
          <a:pPr rtl="0"/>
          <a:r>
            <a:rPr lang="ru-RU" sz="1200" b="1" dirty="0" smtClean="0">
              <a:solidFill>
                <a:schemeClr val="accent2">
                  <a:lumMod val="75000"/>
                </a:schemeClr>
              </a:solidFill>
            </a:rPr>
            <a:t>При организации образовательного процесса:</a:t>
          </a:r>
          <a:endParaRPr lang="ru-RU" sz="1200" b="1" dirty="0">
            <a:solidFill>
              <a:schemeClr val="accent2">
                <a:lumMod val="75000"/>
              </a:schemeClr>
            </a:solidFill>
          </a:endParaRPr>
        </a:p>
      </dgm:t>
    </dgm:pt>
    <dgm:pt modelId="{4FA62E16-6782-41F0-B4E3-257E4CDB901A}" type="sibTrans" cxnId="{9566D11D-B4BB-4502-AD50-05AAC4F461A5}">
      <dgm:prSet/>
      <dgm:spPr/>
      <dgm:t>
        <a:bodyPr/>
        <a:lstStyle/>
        <a:p>
          <a:endParaRPr lang="ru-RU"/>
        </a:p>
      </dgm:t>
    </dgm:pt>
    <dgm:pt modelId="{E881AD20-FDC7-4E58-986D-73C017CE7930}" type="parTrans" cxnId="{9566D11D-B4BB-4502-AD50-05AAC4F461A5}">
      <dgm:prSet/>
      <dgm:spPr/>
      <dgm:t>
        <a:bodyPr/>
        <a:lstStyle/>
        <a:p>
          <a:endParaRPr lang="ru-RU"/>
        </a:p>
      </dgm:t>
    </dgm:pt>
    <dgm:pt modelId="{95289334-DB44-4E04-AD44-5933083FA342}" type="pres">
      <dgm:prSet presAssocID="{F9740AC7-CF60-469E-8C37-C3B7CFC4E0E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6F62FA3-29E3-4F23-94A4-1EEB2DA1A858}" type="pres">
      <dgm:prSet presAssocID="{F9740AC7-CF60-469E-8C37-C3B7CFC4E0ED}" presName="pyramid" presStyleLbl="node1" presStyleIdx="0" presStyleCnt="1"/>
      <dgm:spPr>
        <a:noFill/>
      </dgm:spPr>
    </dgm:pt>
    <dgm:pt modelId="{6FC77D8E-AB2C-49B0-90DA-7C4699BD5B79}" type="pres">
      <dgm:prSet presAssocID="{F9740AC7-CF60-469E-8C37-C3B7CFC4E0ED}" presName="theList" presStyleCnt="0"/>
      <dgm:spPr/>
    </dgm:pt>
    <dgm:pt modelId="{6EA0CC95-0B83-4265-AEE4-EE0E2A383D9E}" type="pres">
      <dgm:prSet presAssocID="{8072B32A-A6E8-4E0F-AE69-950B862CA6F7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A5A83B-46F0-4E03-84E7-CCAD64140FE1}" type="pres">
      <dgm:prSet presAssocID="{8072B32A-A6E8-4E0F-AE69-950B862CA6F7}" presName="aSpace" presStyleCnt="0"/>
      <dgm:spPr/>
    </dgm:pt>
    <dgm:pt modelId="{85B0BAC3-EA7D-4ADD-9418-02630BC50BF8}" type="pres">
      <dgm:prSet presAssocID="{51948090-2550-4403-B33C-116CF57D5EC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44CBB8-B076-4AED-8076-47526B9B65E3}" type="pres">
      <dgm:prSet presAssocID="{51948090-2550-4403-B33C-116CF57D5ECB}" presName="aSpace" presStyleCnt="0"/>
      <dgm:spPr/>
    </dgm:pt>
    <dgm:pt modelId="{4A385988-A054-4D71-B7CE-98D8DEC8E1D6}" type="pres">
      <dgm:prSet presAssocID="{720F5CFC-B174-474B-AE48-F8313B22A0CF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7A3A4-5429-4F68-A2FA-977947BBD93E}" type="pres">
      <dgm:prSet presAssocID="{720F5CFC-B174-474B-AE48-F8313B22A0CF}" presName="aSpace" presStyleCnt="0"/>
      <dgm:spPr/>
    </dgm:pt>
    <dgm:pt modelId="{3F6667D5-3E05-4538-9108-1C34F2604A44}" type="pres">
      <dgm:prSet presAssocID="{E64935AB-D161-4438-9480-FD998660F851}" presName="aNode" presStyleLbl="fgAcc1" presStyleIdx="3" presStyleCnt="4" custLinFactNeighborX="-1438" custLinFactNeighborY="-62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7975E-79F9-43AC-B3CC-210107773FD4}" type="pres">
      <dgm:prSet presAssocID="{E64935AB-D161-4438-9480-FD998660F851}" presName="aSpace" presStyleCnt="0"/>
      <dgm:spPr/>
    </dgm:pt>
  </dgm:ptLst>
  <dgm:cxnLst>
    <dgm:cxn modelId="{5E8E5773-6270-4600-B782-C5A6E870467E}" srcId="{F9740AC7-CF60-469E-8C37-C3B7CFC4E0ED}" destId="{51948090-2550-4403-B33C-116CF57D5ECB}" srcOrd="1" destOrd="0" parTransId="{63DEF005-8D09-4CA4-BF9A-11318C1C666F}" sibTransId="{5D199984-F480-434A-98D1-478FF9558CB8}"/>
    <dgm:cxn modelId="{9566D11D-B4BB-4502-AD50-05AAC4F461A5}" srcId="{F9740AC7-CF60-469E-8C37-C3B7CFC4E0ED}" destId="{8072B32A-A6E8-4E0F-AE69-950B862CA6F7}" srcOrd="0" destOrd="0" parTransId="{E881AD20-FDC7-4E58-986D-73C017CE7930}" sibTransId="{4FA62E16-6782-41F0-B4E3-257E4CDB901A}"/>
    <dgm:cxn modelId="{E20D466F-EFBA-40ED-A74F-91BC635CED23}" type="presOf" srcId="{E64935AB-D161-4438-9480-FD998660F851}" destId="{3F6667D5-3E05-4538-9108-1C34F2604A44}" srcOrd="0" destOrd="0" presId="urn:microsoft.com/office/officeart/2005/8/layout/pyramid2"/>
    <dgm:cxn modelId="{320931B2-4151-4178-9B84-789A31672E85}" type="presOf" srcId="{720F5CFC-B174-474B-AE48-F8313B22A0CF}" destId="{4A385988-A054-4D71-B7CE-98D8DEC8E1D6}" srcOrd="0" destOrd="0" presId="urn:microsoft.com/office/officeart/2005/8/layout/pyramid2"/>
    <dgm:cxn modelId="{1B079AE5-9D2B-4F52-95B7-2757EFF6F0C3}" type="presOf" srcId="{F9740AC7-CF60-469E-8C37-C3B7CFC4E0ED}" destId="{95289334-DB44-4E04-AD44-5933083FA342}" srcOrd="0" destOrd="0" presId="urn:microsoft.com/office/officeart/2005/8/layout/pyramid2"/>
    <dgm:cxn modelId="{F6A0A9FF-5EE2-4BDB-AC5A-50A3216B3397}" type="presOf" srcId="{51948090-2550-4403-B33C-116CF57D5ECB}" destId="{85B0BAC3-EA7D-4ADD-9418-02630BC50BF8}" srcOrd="0" destOrd="0" presId="urn:microsoft.com/office/officeart/2005/8/layout/pyramid2"/>
    <dgm:cxn modelId="{5BD3DC96-CED1-4EB3-B5C0-F824F18120C1}" srcId="{F9740AC7-CF60-469E-8C37-C3B7CFC4E0ED}" destId="{720F5CFC-B174-474B-AE48-F8313B22A0CF}" srcOrd="2" destOrd="0" parTransId="{4C5F9FC8-0DE4-479B-8F1E-A93EFDDB917E}" sibTransId="{91439C5E-BB11-417E-BFD6-705C510B55E6}"/>
    <dgm:cxn modelId="{B574B5D5-EA70-48E1-8885-269FB9495727}" srcId="{F9740AC7-CF60-469E-8C37-C3B7CFC4E0ED}" destId="{E64935AB-D161-4438-9480-FD998660F851}" srcOrd="3" destOrd="0" parTransId="{2E587C28-8D88-441C-99DC-335520623980}" sibTransId="{B9B4754D-8526-4F55-8A41-8EF8F87B86BE}"/>
    <dgm:cxn modelId="{76458D18-1954-46C5-BEC0-D0ADAA09A09D}" type="presOf" srcId="{8072B32A-A6E8-4E0F-AE69-950B862CA6F7}" destId="{6EA0CC95-0B83-4265-AEE4-EE0E2A383D9E}" srcOrd="0" destOrd="0" presId="urn:microsoft.com/office/officeart/2005/8/layout/pyramid2"/>
    <dgm:cxn modelId="{5CEA2EAC-49AF-47D0-B146-2B6633885156}" type="presParOf" srcId="{95289334-DB44-4E04-AD44-5933083FA342}" destId="{F6F62FA3-29E3-4F23-94A4-1EEB2DA1A858}" srcOrd="0" destOrd="0" presId="urn:microsoft.com/office/officeart/2005/8/layout/pyramid2"/>
    <dgm:cxn modelId="{121C1DEE-1C57-4FBC-9DD5-3784956BAB5D}" type="presParOf" srcId="{95289334-DB44-4E04-AD44-5933083FA342}" destId="{6FC77D8E-AB2C-49B0-90DA-7C4699BD5B79}" srcOrd="1" destOrd="0" presId="urn:microsoft.com/office/officeart/2005/8/layout/pyramid2"/>
    <dgm:cxn modelId="{3DAE54E2-A8E4-4CF4-90A1-3DB131E983AC}" type="presParOf" srcId="{6FC77D8E-AB2C-49B0-90DA-7C4699BD5B79}" destId="{6EA0CC95-0B83-4265-AEE4-EE0E2A383D9E}" srcOrd="0" destOrd="0" presId="urn:microsoft.com/office/officeart/2005/8/layout/pyramid2"/>
    <dgm:cxn modelId="{C30EF17E-4178-484C-B35C-7877BFE6939F}" type="presParOf" srcId="{6FC77D8E-AB2C-49B0-90DA-7C4699BD5B79}" destId="{A2A5A83B-46F0-4E03-84E7-CCAD64140FE1}" srcOrd="1" destOrd="0" presId="urn:microsoft.com/office/officeart/2005/8/layout/pyramid2"/>
    <dgm:cxn modelId="{7CE6A0F4-C7D2-42F1-851B-A64FC8F030BA}" type="presParOf" srcId="{6FC77D8E-AB2C-49B0-90DA-7C4699BD5B79}" destId="{85B0BAC3-EA7D-4ADD-9418-02630BC50BF8}" srcOrd="2" destOrd="0" presId="urn:microsoft.com/office/officeart/2005/8/layout/pyramid2"/>
    <dgm:cxn modelId="{55EFA1B6-0655-4299-8F70-AA8EBBDC4585}" type="presParOf" srcId="{6FC77D8E-AB2C-49B0-90DA-7C4699BD5B79}" destId="{6844CBB8-B076-4AED-8076-47526B9B65E3}" srcOrd="3" destOrd="0" presId="urn:microsoft.com/office/officeart/2005/8/layout/pyramid2"/>
    <dgm:cxn modelId="{E4820441-45CC-44CB-99D4-0C68AF6353FE}" type="presParOf" srcId="{6FC77D8E-AB2C-49B0-90DA-7C4699BD5B79}" destId="{4A385988-A054-4D71-B7CE-98D8DEC8E1D6}" srcOrd="4" destOrd="0" presId="urn:microsoft.com/office/officeart/2005/8/layout/pyramid2"/>
    <dgm:cxn modelId="{01D65A57-9B73-4EAE-A48C-36FFE0C99031}" type="presParOf" srcId="{6FC77D8E-AB2C-49B0-90DA-7C4699BD5B79}" destId="{48A7A3A4-5429-4F68-A2FA-977947BBD93E}" srcOrd="5" destOrd="0" presId="urn:microsoft.com/office/officeart/2005/8/layout/pyramid2"/>
    <dgm:cxn modelId="{3588256C-8199-425B-A851-3BE2D7C1E8E5}" type="presParOf" srcId="{6FC77D8E-AB2C-49B0-90DA-7C4699BD5B79}" destId="{3F6667D5-3E05-4538-9108-1C34F2604A44}" srcOrd="6" destOrd="0" presId="urn:microsoft.com/office/officeart/2005/8/layout/pyramid2"/>
    <dgm:cxn modelId="{82E6C1DC-CB7D-4D4B-A3D5-9024ED286EAE}" type="presParOf" srcId="{6FC77D8E-AB2C-49B0-90DA-7C4699BD5B79}" destId="{0C67975E-79F9-43AC-B3CC-210107773FD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E0105E-3D63-4330-AB2B-6BCD35E1621A}">
      <dsp:nvSpPr>
        <dsp:cNvPr id="0" name=""/>
        <dsp:cNvSpPr/>
      </dsp:nvSpPr>
      <dsp:spPr>
        <a:xfrm>
          <a:off x="14292" y="0"/>
          <a:ext cx="8035887" cy="5544616"/>
        </a:xfrm>
        <a:prstGeom prst="rightArrow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5BE3E-D0E4-4445-A984-F175B56820FA}">
      <dsp:nvSpPr>
        <dsp:cNvPr id="0" name=""/>
        <dsp:cNvSpPr/>
      </dsp:nvSpPr>
      <dsp:spPr>
        <a:xfrm>
          <a:off x="6673218" y="603291"/>
          <a:ext cx="578756" cy="1672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50800" rIns="0" bIns="50800" numCol="1" spcCol="1270" anchor="ctr" anchorCtr="0">
          <a:noAutofit/>
        </a:bodyPr>
        <a:lstStyle/>
        <a:p>
          <a:pPr lvl="0" algn="ctr" defTabSz="222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6673218" y="603291"/>
        <a:ext cx="578756" cy="1672945"/>
      </dsp:txXfrm>
    </dsp:sp>
    <dsp:sp modelId="{7168A48A-809C-429D-B2DE-4DE3EFC5FE31}">
      <dsp:nvSpPr>
        <dsp:cNvPr id="0" name=""/>
        <dsp:cNvSpPr/>
      </dsp:nvSpPr>
      <dsp:spPr>
        <a:xfrm>
          <a:off x="4870820" y="603291"/>
          <a:ext cx="1686646" cy="433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-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Постановлением Главного государственного санитарного врача Российской Федерации от 15.05. 2013 г. № 26 г. Москва «Об утверждении </a:t>
          </a:r>
          <a:r>
            <a:rPr lang="ru-RU" sz="1400" kern="1200" dirty="0" err="1" smtClean="0">
              <a:solidFill>
                <a:schemeClr val="accent2">
                  <a:lumMod val="75000"/>
                </a:schemeClr>
              </a:solidFill>
            </a:rPr>
            <a:t>СанПиН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 2.4.1.3049-13;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4870820" y="603291"/>
        <a:ext cx="1686646" cy="4337145"/>
      </dsp:txXfrm>
    </dsp:sp>
    <dsp:sp modelId="{143DCC4A-5EB4-48E3-B291-2633B182D6E5}">
      <dsp:nvSpPr>
        <dsp:cNvPr id="0" name=""/>
        <dsp:cNvSpPr/>
      </dsp:nvSpPr>
      <dsp:spPr>
        <a:xfrm>
          <a:off x="3323306" y="603291"/>
          <a:ext cx="1431762" cy="433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-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«Федеральным государственным  образовательным стандартом  дошкольного образования». Приказ Министерства образования и науки Российской Федерации от 17 октября 2013 г. № 1155</a:t>
          </a:r>
          <a:r>
            <a:rPr lang="ru-RU" sz="500" kern="1200" dirty="0" smtClean="0">
              <a:solidFill>
                <a:schemeClr val="accent2">
                  <a:lumMod val="75000"/>
                </a:schemeClr>
              </a:solidFill>
            </a:rPr>
            <a:t>;</a:t>
          </a:r>
          <a:endParaRPr lang="ru-RU" sz="5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323306" y="603291"/>
        <a:ext cx="1431762" cy="4337145"/>
      </dsp:txXfrm>
    </dsp:sp>
    <dsp:sp modelId="{A4223E5F-90E3-4182-9FAD-F31EA6CC9C51}">
      <dsp:nvSpPr>
        <dsp:cNvPr id="0" name=""/>
        <dsp:cNvSpPr/>
      </dsp:nvSpPr>
      <dsp:spPr>
        <a:xfrm>
          <a:off x="2015623" y="603291"/>
          <a:ext cx="1191931" cy="433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-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Федеральным законом от 29 декабря 2012г. № 273-ФЗ «Об образовании в Российской Федерации»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015623" y="603291"/>
        <a:ext cx="1191931" cy="4337145"/>
      </dsp:txXfrm>
    </dsp:sp>
    <dsp:sp modelId="{CE63FA87-E89E-4D13-BB16-44C64369E10A}">
      <dsp:nvSpPr>
        <dsp:cNvPr id="0" name=""/>
        <dsp:cNvSpPr/>
      </dsp:nvSpPr>
      <dsp:spPr>
        <a:xfrm>
          <a:off x="671438" y="603291"/>
          <a:ext cx="1228433" cy="433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Образовательная программа дошкольного образования МБДОУ  детский сад «Родничок» для детей разработана в соответствии с:</a:t>
          </a:r>
          <a:endParaRPr lang="ru-RU" sz="14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671438" y="603291"/>
        <a:ext cx="1228433" cy="43371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F62FA3-29E3-4F23-94A4-1EEB2DA1A858}">
      <dsp:nvSpPr>
        <dsp:cNvPr id="0" name=""/>
        <dsp:cNvSpPr/>
      </dsp:nvSpPr>
      <dsp:spPr>
        <a:xfrm>
          <a:off x="931392" y="0"/>
          <a:ext cx="4873752" cy="4873752"/>
        </a:xfrm>
        <a:prstGeom prst="triangle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0CC95-0B83-4265-AEE4-EE0E2A383D9E}">
      <dsp:nvSpPr>
        <dsp:cNvPr id="0" name=""/>
        <dsp:cNvSpPr/>
      </dsp:nvSpPr>
      <dsp:spPr>
        <a:xfrm>
          <a:off x="3368268" y="487851"/>
          <a:ext cx="3167938" cy="8662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2">
                  <a:lumMod val="75000"/>
                </a:schemeClr>
              </a:solidFill>
            </a:rPr>
            <a:t>При организации образовательного процесса:</a:t>
          </a:r>
          <a:endParaRPr lang="ru-RU" sz="12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368268" y="487851"/>
        <a:ext cx="3167938" cy="866233"/>
      </dsp:txXfrm>
    </dsp:sp>
    <dsp:sp modelId="{85B0BAC3-EA7D-4ADD-9418-02630BC50BF8}">
      <dsp:nvSpPr>
        <dsp:cNvPr id="0" name=""/>
        <dsp:cNvSpPr/>
      </dsp:nvSpPr>
      <dsp:spPr>
        <a:xfrm>
          <a:off x="3368268" y="1462363"/>
          <a:ext cx="3167938" cy="8662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2">
                  <a:lumMod val="75000"/>
                </a:schemeClr>
              </a:solidFill>
            </a:rPr>
            <a:t>Возрастная адекватность дошкольного образования (соответствие условий, требований, методов возрасту и особенностям развития) </a:t>
          </a:r>
        </a:p>
      </dsp:txBody>
      <dsp:txXfrm>
        <a:off x="3368268" y="1462363"/>
        <a:ext cx="3167938" cy="866233"/>
      </dsp:txXfrm>
    </dsp:sp>
    <dsp:sp modelId="{4A385988-A054-4D71-B7CE-98D8DEC8E1D6}">
      <dsp:nvSpPr>
        <dsp:cNvPr id="0" name=""/>
        <dsp:cNvSpPr/>
      </dsp:nvSpPr>
      <dsp:spPr>
        <a:xfrm>
          <a:off x="3368268" y="2436876"/>
          <a:ext cx="3167938" cy="8662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2">
                  <a:lumMod val="75000"/>
                </a:schemeClr>
              </a:solidFill>
            </a:rPr>
            <a:t>Построение образовательной деятельности на основе индивидуальных особенностей каждого ребенка  </a:t>
          </a:r>
        </a:p>
      </dsp:txBody>
      <dsp:txXfrm>
        <a:off x="3368268" y="2436876"/>
        <a:ext cx="3167938" cy="866233"/>
      </dsp:txXfrm>
    </dsp:sp>
    <dsp:sp modelId="{3F6667D5-3E05-4538-9108-1C34F2604A44}">
      <dsp:nvSpPr>
        <dsp:cNvPr id="0" name=""/>
        <dsp:cNvSpPr/>
      </dsp:nvSpPr>
      <dsp:spPr>
        <a:xfrm>
          <a:off x="3322713" y="3404587"/>
          <a:ext cx="3167938" cy="8662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2">
                  <a:lumMod val="75000"/>
                </a:schemeClr>
              </a:solidFill>
            </a:rPr>
            <a:t>Формирование познавательных интересов и познавательных действий ребенка в различных видах деятельности, поддержка инициативы детей</a:t>
          </a:r>
          <a:endParaRPr lang="ru-RU" sz="1200" b="1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322713" y="3404587"/>
        <a:ext cx="3167938" cy="866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Rodnich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04664"/>
            <a:ext cx="6172200" cy="61926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3"/>
                </a:solidFill>
              </a:rPr>
              <a:t> </a:t>
            </a:r>
            <a:r>
              <a:rPr lang="ru-RU" sz="4400" dirty="0" smtClean="0">
                <a:solidFill>
                  <a:schemeClr val="accent3"/>
                </a:solidFill>
                <a:latin typeface="Monotype Corsiva" pitchFamily="66" charset="0"/>
              </a:rPr>
              <a:t>образовательная  программа </a:t>
            </a:r>
            <a:br>
              <a:rPr lang="ru-RU" sz="4400" dirty="0" smtClean="0">
                <a:solidFill>
                  <a:schemeClr val="accent3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chemeClr val="accent3"/>
                </a:solidFill>
              </a:rPr>
              <a:t>МБДОУ детский сад «Родничок»</a:t>
            </a: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3"/>
                </a:solidFill>
              </a:rPr>
              <a:t>Организационный  раздел</a:t>
            </a:r>
            <a:r>
              <a:rPr lang="ru-RU" sz="3200" dirty="0" smtClean="0">
                <a:solidFill>
                  <a:schemeClr val="accent3"/>
                </a:solidFill>
              </a:rPr>
              <a:t> 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содержит описание материально-технического обеспечения Программы, обеспечение методическими материалами и средствами обучения и воспитания, распорядок и режим дня, особенности традиционных событий, праздников, мероприятий, особенности организации предметно-пространственной среды.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освоения программы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467600" cy="3981056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представлены в виде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целевых ориентиров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образования, которые являют собой социально-нормативные возрастные характеристики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возможных достижений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ребенка на этапе завершения уровня дошкольного образования.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Ребенок обладает установкой положительного отношения к миру, другим людям и самому себе, обладает чувством собственного достоинства,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Ребенок обладает развитым воображением, которое реализуется в разных видах деятельности, и прежде всего, в игре; ребенок владеет разными формами и видами игры, различает условную и реальную ситуации, умеет подчиняться разным правилам и социальным нормам.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 fontScale="70000" lnSpcReduction="20000"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Ребенок проявляет любознательность, задает вопросы взрослым и сверстниками, интересуется причинно-следственными связями, пытается самостоятельно придумывать объяснения явлениям природы и поступкам людей; склонен наблюдать и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ребенка сформированы умения и навыки, необходимые для осуществления различных видов детской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Содержание психолого-педагогической работы по освоению детьми образовательных областей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Программы включает совокупность образовательных областей, которые обеспечивают разностороннее развитие детей с учетом их возрастных и индивидуальных особенностей по основным направлениям:  физическому, социально-коммуникативному, познавательному, речевому и художественно-эстетическому, и обеспечивает достижение воспитанниками готовности к школе.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Содержание психолого-педагогической работы по освоению детьми образовательных областей ориентировано на развитие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физических, интеллектуальных и личностных качеств детей. 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18002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Программа обеспечивает развитие личности, мотивации и способностей детей в различных видах деятельности по следующим направлениям: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7467600" cy="3909048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Познавательное развитие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Речевое развитие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Художественно-эстетическое развитие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Физическое развитие</a:t>
            </a:r>
          </a:p>
          <a:p>
            <a:endParaRPr lang="ru-RU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23528" y="1700808"/>
            <a:ext cx="6984776" cy="432048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5400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</a:rPr>
              <a:t>Физическое развитие</a:t>
            </a:r>
            <a:br>
              <a:rPr lang="ru-RU" sz="3200" b="1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fontScale="85000" lnSpcReduction="20000"/>
          </a:bodyPr>
          <a:lstStyle/>
          <a:p>
            <a:pPr marL="0" lvl="0" indent="269875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здорового, жизнерадостного, физически совершенного, гармонически и творчески развитого ребенка.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Задачи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Федеральным государственным образовательным стандартом дошкольного образования:</a:t>
            </a:r>
            <a:r>
              <a:rPr lang="ru-RU" b="1" i="1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Приобретение опыта в следующих видах деятельности: двигательной, направленной на развитие координации и гибкости; способствующих правильному формированию опорно-двигательной системы организма, развитию равновесия, координации движений, крупной и мелкой моторики обеих рук; связанных с правильным, не наносящим ущерба организму, выполнением основных движений (ходьба, бег, мягкие прыжки, повороты в стороны).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начальных представлений о некоторых видах спорта, овладение подвижными играми с правилами.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Становление целенаправленности и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двигательной сфере.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indent="269875" algn="just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устной речи и навыков речевого общения с окружающими на основе овладения литературным языком своего народа.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Задачи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Федеральным государственным образовательным стандартом дошкольного образования:</a:t>
            </a:r>
            <a:r>
              <a:rPr lang="ru-RU" b="1" i="1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Овладение речью как средством общения.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Обогащение активного словаря.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звуковой и интонационной культуры речи, фонематического слуха.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связной грамматически правильной диалогической и монологической речи.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речевого творчества.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Знакомство с книжной культурой, детской литературой, понимание на слух текстов различных жанров детской литературы.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звуковой аналитико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-синтетической активности как предпосылки обучения грамоте.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indent="269875" algn="just"/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позитивная социализация детей дошкольного возраста, приобщение детей к </a:t>
            </a:r>
            <a:r>
              <a:rPr lang="ru-RU" sz="26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нормам, традициям семьи, общества, государства.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Задачи </a:t>
            </a: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Федеральным государственным образовательным стандартом дошкольного образования:</a:t>
            </a:r>
            <a:r>
              <a:rPr lang="ru-RU" sz="2600" b="1" i="1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Усвоение норм и ценностей, принятых в обществе, включая моральные и нравственные ценности.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общения и взаимодействия ребенка со взрослыми и сверстниками.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Становление самостоятельности, целенаправленности и </a:t>
            </a:r>
            <a:r>
              <a:rPr lang="ru-RU" sz="26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собственных действий.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социального и эмоционального интеллекта, эмоциональной отзывчивости, сопереживания.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готовности к совместной деятельности со сверстниками.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уважительного отношения и чувства принадлежности к своей семье и к сообществу детей и взрослых в ГБДОУ.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позитивных установок к различным видам труда и творчества.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основ безопасного поведения в быту, социуме, природе.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Овладение речью как средством общения и культуры.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мышления, памяти и внимания , развитие любознательности , формирование специальных способов ориентации.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Задачи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Федеральным государственным образовательным стандартом дошкольного образования:</a:t>
            </a:r>
            <a:r>
              <a:rPr lang="ru-RU" b="1" i="1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интересов детей, любознательности и познавательной мотивации;.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познавательных действий, становление сознания.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воображения и творческой активности.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7467600" cy="5709248"/>
          </a:xfrm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3"/>
                </a:solidFill>
              </a:rPr>
              <a:t>Образовательная программа </a:t>
            </a:r>
          </a:p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комплекс основных характеристик образования (объем, содержание, планируемые результаты), организационно- педагогических условий и в случаях, предусмотренных настоящим Федеральным законом, форм аттестации,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а также оценочных и методических материалов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Цель: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воспитание художественных способностей детей, главной из которых является эмоциональная отзывчивость на средства художественной выразительности, свойственные разным видам искусства.</a:t>
            </a:r>
          </a:p>
          <a:p>
            <a:pPr lvl="0" algn="just"/>
            <a:endParaRPr lang="ru-RU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Задачи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Федеральным государственным образовательным стандартом дошкольного образования:</a:t>
            </a:r>
            <a:r>
              <a:rPr lang="ru-RU" b="1" i="1" u="sng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предпосылок ценностно-смыслового восприятия и понимания произведений искусства (словесного, музыкального, изобразительного), мира природы.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Становление эстетического отношения к окружающему миру.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элементарных представлений о видах искусства.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Восприятие музыки, художественной литературы, фольклора.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Стимулирование сопереживания персонажам художественных произведений.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Реализация самостоятельной творческой деятельности детей (изобразительной, конструктивно-модельной, музыкальной и др.).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3995936" y="2132856"/>
            <a:ext cx="2736304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/>
                </a:solidFill>
              </a:rPr>
              <a:t>Принципы организации образовательного процесса :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3"/>
                </a:solidFill>
              </a:rPr>
              <a:t>Формы организации образовательного процесса :</a:t>
            </a:r>
            <a:endParaRPr lang="ru-RU" b="1" i="1" dirty="0">
              <a:solidFill>
                <a:schemeClr val="accent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84784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2"/>
                </a:solidFill>
              </a:rPr>
              <a:t>Совместная деятельность взрослого и детей предполагает наличие партнерской (равноправной) позиции взрослого и партнерской формой организации (возможность свободного размещения, перемещения и общения детей в процессе образовательной деятельности).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7467600" cy="3477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u="sng" dirty="0" smtClean="0">
                <a:solidFill>
                  <a:srgbClr val="0070C0"/>
                </a:solidFill>
              </a:rPr>
              <a:t>Групповые и подгрупповые занятия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Проводятся со всеми детьми группы по всем видам деятельности программы, на основе принципов развивающего обучения, личностно- ориентированной модели взаимодействия и использованием игрового материала.</a:t>
            </a:r>
          </a:p>
          <a:p>
            <a:pPr>
              <a:buNone/>
            </a:pPr>
            <a:r>
              <a:rPr lang="ru-RU" sz="3800" u="sng" dirty="0" smtClean="0">
                <a:solidFill>
                  <a:srgbClr val="0070C0"/>
                </a:solidFill>
              </a:rPr>
              <a:t> Индивидуальная работа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Предполагает создание условий для индивидуального воспитания и обучения детей, через общение педагога с ребенком и организацией различных видов деятельности в различных видах развивающей среды. </a:t>
            </a:r>
          </a:p>
          <a:p>
            <a:pPr>
              <a:buNone/>
            </a:pPr>
            <a:r>
              <a:rPr lang="ru-RU" sz="3800" u="sng" dirty="0" smtClean="0">
                <a:solidFill>
                  <a:srgbClr val="0070C0"/>
                </a:solidFill>
              </a:rPr>
              <a:t>Игровая деятельность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Составляет основу образовательного процесса. Другие виды деятельности органически включаются, как ее составная часть, расширяя, дополняя и развивая её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</a:rPr>
              <a:t>Миссия ДОУ:</a:t>
            </a:r>
            <a:r>
              <a:rPr lang="ru-RU" sz="3200" dirty="0" smtClean="0">
                <a:solidFill>
                  <a:schemeClr val="accent3"/>
                </a:solidFill>
              </a:rPr>
              <a:t> 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139136" cy="563724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сотрудничество с родителями - сотрудничество профессиональное, целенаправленное и содержательное.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В основу совместной деятельности семьи и дошкольного учреждения заложены следующие принципы: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единый подход к процессу воспитания ребёнка;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открытость дошкольного учреждения для родителей;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взаимное доверие  во взаимоотношениях педагогов и родителей;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уважение и доброжелательность друг к другу;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дифференцированный подход к каждой семье;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равная ответственность родителей и педагогов.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Взаимодействие педагогов с родителями детей каждого года жизни имеет свои особенности, и развивается по следующим направлениям.</a:t>
            </a:r>
          </a:p>
          <a:p>
            <a:endParaRPr lang="ru-RU" dirty="0"/>
          </a:p>
        </p:txBody>
      </p:sp>
      <p:pic>
        <p:nvPicPr>
          <p:cNvPr id="4" name="Picture 2" descr="Free Children Clipart Pictu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869160"/>
            <a:ext cx="1584176" cy="1618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Основные принципы взаимодействия 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 семьями воспитанников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764904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Открытость МБДОУ для семьи.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Сотрудничество педагогов и родителей в воспитании детей.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единой развивающей среды, обеспечивающей одинаковые подходы к развитию ребенка в семье и детском саду.</a:t>
            </a:r>
          </a:p>
          <a:p>
            <a:endParaRPr lang="ru-RU" dirty="0"/>
          </a:p>
        </p:txBody>
      </p:sp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221088"/>
            <a:ext cx="2310063" cy="225596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взаимодействия 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 семьями воспитанников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629000"/>
          </a:xfrm>
        </p:spPr>
        <p:txBody>
          <a:bodyPr/>
          <a:lstStyle/>
          <a:p>
            <a:pPr lvl="0"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Изучение семьи, запросов, уровня психолого-педагогической компетентности, семейных ценностей.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Информирование родителей.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Консультирование родителей.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Просвещение и обучение родителей.</a:t>
            </a:r>
          </a:p>
          <a:p>
            <a:pPr lvl="0" algn="just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Совместная деятельность МБДОУ </a:t>
            </a:r>
          </a:p>
          <a:p>
            <a:pPr lvl="0" algn="just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семьи.</a:t>
            </a:r>
          </a:p>
          <a:p>
            <a:endParaRPr lang="ru-RU" dirty="0"/>
          </a:p>
        </p:txBody>
      </p:sp>
      <p:pic>
        <p:nvPicPr>
          <p:cNvPr id="5" name="Рисунок 4" descr="Рисунок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653136"/>
            <a:ext cx="1901952" cy="196291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Формы взаимодействия 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 семьями воспитанников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Информационно-аналитические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(анкетирование; опрос; беседа; интервью)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Познавательные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(практикум; лекция; дискуссия; круглый стол; педагогический совет с участием родителей; педагогическая лаборатория; родительская конференция; родительское собрание; педагогический аукцион; вечер вопросов и ответов; родительские чтения; тренинг; педагогическая беседа; семейная гостиная; родительский клуб; день открытых дверей; ознакомительный день;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исследовательско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проектные, ролевые, имитационные и деловые игры)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Формы взаимодействия 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 семьями воспитанников</a:t>
            </a:r>
            <a:b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Досуговые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(праздники; утренники; концерты; соревнования; выставки работ родителей и детей; совместные походы и экскурсии)</a:t>
            </a:r>
          </a:p>
          <a:p>
            <a:pPr lvl="0">
              <a:buFont typeface="Wingdings" pitchFamily="2" charset="2"/>
              <a:buChar char="v"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Письменные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(еженедельные записки; неформальные записки; письменные отчеты о развитии ребенка)</a:t>
            </a: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Наглядно-информационные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(официальный сайт в Интернете; выставки детских работ; фотовыставки; рекламу в СМИ; видеофильмы; выставки детских работ; газеты; организация тематических выставок; информационные стенды; записи видеофрагментов организации различных видов деятельности, режимных моментов; фотографии, выставки детских работ, ширмы, папки-передвижки)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3"/>
                </a:solidFill>
              </a:rPr>
              <a:t>С полным текстом Программы можно ознакомиться в </a:t>
            </a:r>
            <a:r>
              <a:rPr lang="ru-RU" sz="2400" smtClean="0">
                <a:solidFill>
                  <a:schemeClr val="accent3"/>
                </a:solidFill>
              </a:rPr>
              <a:t>кабинете заведующего </a:t>
            </a:r>
            <a:r>
              <a:rPr lang="ru-RU" sz="2400" dirty="0" smtClean="0">
                <a:solidFill>
                  <a:schemeClr val="accent3"/>
                </a:solidFill>
              </a:rPr>
              <a:t>МБДОУ</a:t>
            </a:r>
            <a:endParaRPr lang="ru-RU" sz="2400" dirty="0">
              <a:solidFill>
                <a:schemeClr val="accent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52292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* Успехов, терпения и радости в общении с детьми!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pic>
        <p:nvPicPr>
          <p:cNvPr id="7" name="Содержимое 6" descr="приз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6840760" cy="396044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ориентирована на детей раннего и дошкольного возраста  от 2 до 7 лет. Разделение детей на возрастные группы осуществляется в соответствии с возрастом детей.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7467600" cy="4125072"/>
          </a:xfrm>
        </p:spPr>
        <p:txBody>
          <a:bodyPr/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МБДОУ функционируют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группы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для детей от 2 до 7 лет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429000"/>
            <a:ext cx="3866863" cy="22440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807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Нормативно – правовая база: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980728"/>
          <a:ext cx="807524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3"/>
                </a:solidFill>
              </a:rPr>
              <a:t>Основные цели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noFill/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solidFill>
                  <a:srgbClr val="0070C0"/>
                </a:solidFill>
              </a:rPr>
              <a:t>повышение социального статуса дошкольного образования;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обеспечение   равенства возможностей для каждого ребенка в получении качественного дошкольного образования;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обеспечение государственных гарантий уровня и качества дошкольного образования;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сохранение единства образовательного пространства относительно уровня дошкольного образования.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</a:rPr>
              <a:t>формирование общей культуры,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детей дошкольного возраста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3"/>
                </a:solidFill>
              </a:rPr>
              <a:t>Задачи Программы:</a:t>
            </a:r>
            <a:r>
              <a:rPr lang="ru-RU" i="1" dirty="0" smtClean="0">
                <a:solidFill>
                  <a:schemeClr val="accent3"/>
                </a:solidFill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55000" lnSpcReduction="20000"/>
          </a:bodyPr>
          <a:lstStyle/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обеспечение равных возможностей для полноценного развития каждого ребенка в период дошкольного детства независимо от места проживания, пола, нации, языка, социального статуса, психофизиологических и других особенностей (в т.ч. ограниченных возможностей здоровья);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 обеспечение преемственности основных образовательных программ дошкольного и начального общего образования;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создание благоприятных условий развития детей в соответствии с их возрастными и индивидуальными особенностями и склонностями, развитие 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обеспечение разностороннего развития детей  дошкольного возраста, достижение детьми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специфических для детей дошкольного возраста видов деятельности;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объединение обучения и воспитания в целостный образовательный процесс на основе духовно-нравственных и </a:t>
            </a:r>
            <a:r>
              <a:rPr lang="ru-RU" sz="2500" dirty="0" err="1" smtClean="0">
                <a:solidFill>
                  <a:schemeClr val="accent2">
                    <a:lumMod val="75000"/>
                  </a:schemeClr>
                </a:solidFill>
              </a:rPr>
              <a:t>социокультурных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 ценностей и принятых в обществе правил и норм поведения в интересах человека, семьи, общества;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формирование общей культуры личности детей, в т.ч.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pPr lvl="0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формирование </a:t>
            </a:r>
            <a:r>
              <a:rPr lang="ru-RU" sz="2500" dirty="0" err="1" smtClean="0">
                <a:solidFill>
                  <a:schemeClr val="accent2">
                    <a:lumMod val="75000"/>
                  </a:schemeClr>
                </a:solidFill>
              </a:rPr>
              <a:t>социокультурной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</a:rPr>
              <a:t> среды, соответствующей возрастным, индивидуальным, психологическим и физиологическим особенностям детей;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Образовательная программа реализуется на протяжении всего времени пребывания детей в ДОУ и направлена на  разностороннее развитие детей с 2 до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7-и лет с учетом их возрастных и индивидуальных особенностей, в т.ч. достижение детьми дошкольного возраста 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  Программа определяет комплекс основных характеристик дошкольного образования (объем, содержание и планируемые результаты в виде целевых ориентиров дошкольного образования), требования к условиям реализации Программы.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  Образовательная программа дошкольного образования состоит из трех разделов: целевой, содержательный и организационный.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3"/>
                </a:solidFill>
              </a:rPr>
              <a:t>Целевой раздел</a:t>
            </a:r>
            <a:r>
              <a:rPr lang="ru-RU" sz="3600" dirty="0" smtClean="0">
                <a:solidFill>
                  <a:schemeClr val="accent3"/>
                </a:solidFill>
              </a:rPr>
              <a:t> </a:t>
            </a:r>
            <a:endParaRPr lang="ru-RU" sz="36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включает в себя: пояснительную записку, цели, задачи программы, принципы и подходы к ее формированию, характеристики, значимые для разработки программы, в т.ч. характеристики особенностей развития детей раннего и дошкольного возраста, а также планируемые результаты освоения программы (в виде целевых ориентиров).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3"/>
                </a:solidFill>
              </a:rPr>
              <a:t>Содержательный раздел</a:t>
            </a:r>
            <a:r>
              <a:rPr lang="ru-RU" sz="3200" dirty="0" smtClean="0">
                <a:solidFill>
                  <a:schemeClr val="accent3"/>
                </a:solidFill>
              </a:rPr>
              <a:t> 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представляет общее содержание Программы, обеспечивающий полноценное развитие детей, в который входит: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- описание образовательной деятельности в ДОУ в соответствии с направлениями развития ребенка, представленными в пяти образовательных областях;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- описание вариативных форм, способов, методов и средств реализации с учетом возрастных особенностей;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 Так же в содержательном разделе представлены: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- особенности образовательной деятельности по краеведению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-особенности взаимодействия педагогического коллектива с семьями воспитанников. 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Современная ситуация в образовании предполагает активное участие родителей в педагогическом процессе. Успешное функционирование предполагает учет мнения и пожеланий родителей.</a:t>
            </a:r>
          </a:p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основу взаимодействия положена идея о том, что семья несет ответственность за воспитание детей, а ДОУ призвано помочь, поддержать, направить их воспитательную деятельность. Сотрудничество – общение на равных, когда нет привилегии указывать, контролировать, оценивать. Взаимодействие предполагает способ организации совместной деятельности на основании социальной перцепции с помощью общения. К новым формам отношений родителей и педагогов невозможно перейти в рамках закрытого детского сада: он должен стать открытой системой. Поэтому педагогический коллектив начал работу над следующей задачей: сделать педагогический процесс более свободным, гибким, дифференцированным; активизировать процесс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гуманизации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отношений между детьми, педагогами, родителями.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219</TotalTime>
  <Words>2535</Words>
  <Application>Microsoft Office PowerPoint</Application>
  <PresentationFormat>Экран (4:3)</PresentationFormat>
  <Paragraphs>153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Эркер</vt:lpstr>
      <vt:lpstr>  образовательная  программа  МБДОУ детский сад «Родничок»</vt:lpstr>
      <vt:lpstr>Слайд 2</vt:lpstr>
      <vt:lpstr>Программа ориентирована на детей раннего и дошкольного возраста  от 2 до 7 лет. Разделение детей на возрастные группы осуществляется в соответствии с возрастом детей. </vt:lpstr>
      <vt:lpstr>Нормативно – правовая база:</vt:lpstr>
      <vt:lpstr>Основные цели Программы: </vt:lpstr>
      <vt:lpstr>Задачи Программы:  </vt:lpstr>
      <vt:lpstr>Слайд 7</vt:lpstr>
      <vt:lpstr>Целевой раздел </vt:lpstr>
      <vt:lpstr>Содержательный раздел </vt:lpstr>
      <vt:lpstr>Организационный  раздел </vt:lpstr>
      <vt:lpstr>Планируемые результаты  освоения программы </vt:lpstr>
      <vt:lpstr>Целевые ориентиры на этапе завершения дошкольного образования: </vt:lpstr>
      <vt:lpstr>Целевые ориентиры на этапе завершения дошкольного образования: </vt:lpstr>
      <vt:lpstr>Содержание психолого-педагогической работы по освоению детьми образовательных областей </vt:lpstr>
      <vt:lpstr>Программа обеспечивает развитие личности, мотивации и способностей детей в различных видах деятельности по следующим направлениям: </vt:lpstr>
      <vt:lpstr>Физическое развитие </vt:lpstr>
      <vt:lpstr>Речевое развитие </vt:lpstr>
      <vt:lpstr>Социально-коммуникативное развитие </vt:lpstr>
      <vt:lpstr>Познавательное развитие </vt:lpstr>
      <vt:lpstr>Художественно-эстетическое развитие </vt:lpstr>
      <vt:lpstr>Принципы организации образовательного процесса :</vt:lpstr>
      <vt:lpstr>Формы организации образовательного процесса :</vt:lpstr>
      <vt:lpstr>Миссия ДОУ: </vt:lpstr>
      <vt:lpstr>Основные принципы взаимодействия  с семьями воспитанников </vt:lpstr>
      <vt:lpstr>Основные направления взаимодействия  с семьями воспитанников </vt:lpstr>
      <vt:lpstr>Формы взаимодействия  с семьями воспитанников </vt:lpstr>
      <vt:lpstr>Формы взаимодействия  с семьями воспитанников </vt:lpstr>
      <vt:lpstr>С полным текстом Программы можно ознакомиться в кабинете заведующего МБДОУ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образовательной программы дошкольного образования МБДОУ детский сад «Родничок»</dc:title>
  <dc:creator>Admin</dc:creator>
  <cp:lastModifiedBy>Admin</cp:lastModifiedBy>
  <cp:revision>27</cp:revision>
  <dcterms:created xsi:type="dcterms:W3CDTF">2014-07-09T07:22:19Z</dcterms:created>
  <dcterms:modified xsi:type="dcterms:W3CDTF">2015-11-30T18:35:50Z</dcterms:modified>
</cp:coreProperties>
</file>